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70AB2-9AE2-47A9-9FE5-2DBD4AC3195E}" type="datetimeFigureOut">
              <a:rPr lang="en-US" smtClean="0"/>
              <a:t>24-Sep-20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9FD97-D28C-48FC-BE0D-2D73270A6D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08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70AB2-9AE2-47A9-9FE5-2DBD4AC3195E}" type="datetimeFigureOut">
              <a:rPr lang="en-US" smtClean="0"/>
              <a:t>24-Sep-20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9FD97-D28C-48FC-BE0D-2D73270A6D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82222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70AB2-9AE2-47A9-9FE5-2DBD4AC3195E}" type="datetimeFigureOut">
              <a:rPr lang="en-US" smtClean="0"/>
              <a:t>24-Sep-20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9FD97-D28C-48FC-BE0D-2D73270A6D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0162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70AB2-9AE2-47A9-9FE5-2DBD4AC3195E}" type="datetimeFigureOut">
              <a:rPr lang="en-US" smtClean="0"/>
              <a:t>24-Sep-20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9FD97-D28C-48FC-BE0D-2D73270A6D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25459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70AB2-9AE2-47A9-9FE5-2DBD4AC3195E}" type="datetimeFigureOut">
              <a:rPr lang="en-US" smtClean="0"/>
              <a:t>24-Sep-20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9FD97-D28C-48FC-BE0D-2D73270A6D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9157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70AB2-9AE2-47A9-9FE5-2DBD4AC3195E}" type="datetimeFigureOut">
              <a:rPr lang="en-US" smtClean="0"/>
              <a:t>24-Sep-20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9FD97-D28C-48FC-BE0D-2D73270A6D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02915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70AB2-9AE2-47A9-9FE5-2DBD4AC3195E}" type="datetimeFigureOut">
              <a:rPr lang="en-US" smtClean="0"/>
              <a:t>24-Sep-20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9FD97-D28C-48FC-BE0D-2D73270A6D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66020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70AB2-9AE2-47A9-9FE5-2DBD4AC3195E}" type="datetimeFigureOut">
              <a:rPr lang="en-US" smtClean="0"/>
              <a:t>24-Sep-20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9FD97-D28C-48FC-BE0D-2D73270A6D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02837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70AB2-9AE2-47A9-9FE5-2DBD4AC3195E}" type="datetimeFigureOut">
              <a:rPr lang="en-US" smtClean="0"/>
              <a:t>24-Sep-20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9FD97-D28C-48FC-BE0D-2D73270A6D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82075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70AB2-9AE2-47A9-9FE5-2DBD4AC3195E}" type="datetimeFigureOut">
              <a:rPr lang="en-US" smtClean="0"/>
              <a:t>24-Sep-20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9FD97-D28C-48FC-BE0D-2D73270A6D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65785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70AB2-9AE2-47A9-9FE5-2DBD4AC3195E}" type="datetimeFigureOut">
              <a:rPr lang="en-US" smtClean="0"/>
              <a:t>24-Sep-20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9FD97-D28C-48FC-BE0D-2D73270A6D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49976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270AB2-9AE2-47A9-9FE5-2DBD4AC3195E}" type="datetimeFigureOut">
              <a:rPr lang="en-US" smtClean="0"/>
              <a:t>24-Sep-20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79FD97-D28C-48FC-BE0D-2D73270A6D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8661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s.usek.edu.lb/wf/_login.aspx?url=https://s.usek.edu.lb/wf/main.aspx?pid%3dSTUDY_ABROAD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: Rounded Corners 3"/>
          <p:cNvSpPr/>
          <p:nvPr/>
        </p:nvSpPr>
        <p:spPr>
          <a:xfrm>
            <a:off x="450980" y="5372750"/>
            <a:ext cx="11290040" cy="1114999"/>
          </a:xfrm>
          <a:prstGeom prst="roundRect">
            <a:avLst/>
          </a:prstGeom>
          <a:gradFill flip="none" rotWithShape="1">
            <a:gsLst>
              <a:gs pos="0">
                <a:schemeClr val="bg1">
                  <a:lumMod val="85000"/>
                  <a:shade val="30000"/>
                  <a:satMod val="115000"/>
                </a:schemeClr>
              </a:gs>
              <a:gs pos="29000">
                <a:schemeClr val="bg1">
                  <a:lumMod val="85000"/>
                  <a:shade val="67500"/>
                  <a:satMod val="115000"/>
                </a:schemeClr>
              </a:gs>
              <a:gs pos="0">
                <a:srgbClr val="939393"/>
              </a:gs>
              <a:gs pos="71000">
                <a:schemeClr val="bg1">
                  <a:lumMod val="85000"/>
                  <a:shade val="100000"/>
                  <a:satMod val="115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: Rounded Corners 4"/>
          <p:cNvSpPr/>
          <p:nvPr/>
        </p:nvSpPr>
        <p:spPr>
          <a:xfrm>
            <a:off x="7763069" y="2351315"/>
            <a:ext cx="4217795" cy="1877656"/>
          </a:xfrm>
          <a:prstGeom prst="roundRect">
            <a:avLst/>
          </a:prstGeom>
          <a:gradFill flip="none" rotWithShape="1">
            <a:gsLst>
              <a:gs pos="0">
                <a:schemeClr val="bg1">
                  <a:lumMod val="85000"/>
                  <a:shade val="30000"/>
                  <a:satMod val="115000"/>
                </a:schemeClr>
              </a:gs>
              <a:gs pos="27000">
                <a:schemeClr val="bg1">
                  <a:lumMod val="85000"/>
                  <a:shade val="67500"/>
                  <a:satMod val="115000"/>
                </a:schemeClr>
              </a:gs>
              <a:gs pos="60000">
                <a:schemeClr val="bg1">
                  <a:lumMod val="85000"/>
                  <a:shade val="100000"/>
                  <a:satMod val="115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: Rounded Corners 5"/>
          <p:cNvSpPr/>
          <p:nvPr/>
        </p:nvSpPr>
        <p:spPr>
          <a:xfrm>
            <a:off x="4558270" y="2103521"/>
            <a:ext cx="2758348" cy="2844313"/>
          </a:xfrm>
          <a:prstGeom prst="roundRect">
            <a:avLst/>
          </a:prstGeom>
          <a:gradFill flip="none" rotWithShape="1">
            <a:gsLst>
              <a:gs pos="0">
                <a:schemeClr val="bg1">
                  <a:lumMod val="85000"/>
                  <a:shade val="30000"/>
                  <a:satMod val="115000"/>
                </a:schemeClr>
              </a:gs>
              <a:gs pos="21000">
                <a:schemeClr val="bg1">
                  <a:lumMod val="85000"/>
                  <a:shade val="67500"/>
                  <a:satMod val="115000"/>
                </a:schemeClr>
              </a:gs>
              <a:gs pos="48000">
                <a:schemeClr val="bg1">
                  <a:lumMod val="85000"/>
                  <a:shade val="100000"/>
                  <a:satMod val="115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: Rounded Corners 6"/>
          <p:cNvSpPr/>
          <p:nvPr/>
        </p:nvSpPr>
        <p:spPr>
          <a:xfrm>
            <a:off x="224420" y="1964070"/>
            <a:ext cx="3730508" cy="2827484"/>
          </a:xfrm>
          <a:prstGeom prst="roundRect">
            <a:avLst/>
          </a:prstGeom>
          <a:gradFill flip="none" rotWithShape="1">
            <a:gsLst>
              <a:gs pos="0">
                <a:schemeClr val="bg1">
                  <a:lumMod val="85000"/>
                  <a:shade val="30000"/>
                  <a:satMod val="115000"/>
                </a:schemeClr>
              </a:gs>
              <a:gs pos="26000">
                <a:schemeClr val="bg1">
                  <a:lumMod val="85000"/>
                  <a:shade val="67500"/>
                  <a:satMod val="115000"/>
                </a:schemeClr>
              </a:gs>
              <a:gs pos="71000">
                <a:schemeClr val="bg1">
                  <a:lumMod val="85000"/>
                  <a:shade val="100000"/>
                  <a:satMod val="115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7778" y="412153"/>
            <a:ext cx="884698" cy="884698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224420" y="2112970"/>
            <a:ext cx="373050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>
                <a:latin typeface="Baskerville Old Face" panose="02020602080505020303" pitchFamily="18" charset="0"/>
              </a:rPr>
              <a:t>ERASMUS + PROGRAM: WHAT IS IT?</a:t>
            </a:r>
            <a:endParaRPr lang="en-US" sz="1600" dirty="0">
              <a:latin typeface="Baskerville Old Face" panose="02020602080505020303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965061" y="2303387"/>
            <a:ext cx="194476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>
                <a:latin typeface="Baskerville Old Face" panose="02020602080505020303" pitchFamily="18" charset="0"/>
              </a:rPr>
              <a:t>FOR HOW </a:t>
            </a:r>
            <a:r>
              <a:rPr lang="fr-FR" sz="1600" dirty="0" smtClean="0">
                <a:latin typeface="Baskerville Old Face" panose="02020602080505020303" pitchFamily="18" charset="0"/>
              </a:rPr>
              <a:t>LONG?</a:t>
            </a:r>
            <a:endParaRPr lang="en-US" sz="1600" dirty="0">
              <a:latin typeface="Baskerville Old Face" panose="02020602080505020303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852811" y="2418424"/>
            <a:ext cx="412805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>
                <a:latin typeface="Baskerville Old Face" panose="02020602080505020303" pitchFamily="18" charset="0"/>
              </a:rPr>
              <a:t>WHAT DOES THE SCOLARSHIP COVER?</a:t>
            </a:r>
            <a:endParaRPr lang="en-US" sz="1600" dirty="0">
              <a:latin typeface="Baskerville Old Face" panose="02020602080505020303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33556" y="2516486"/>
            <a:ext cx="342137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latin typeface="Baskerville Old Face" panose="02020602080505020303" pitchFamily="18" charset="0"/>
              </a:rPr>
              <a:t>-A chance to </a:t>
            </a:r>
            <a:r>
              <a:rPr lang="fr-FR" dirty="0" err="1">
                <a:latin typeface="Baskerville Old Face" panose="02020602080505020303" pitchFamily="18" charset="0"/>
              </a:rPr>
              <a:t>spend</a:t>
            </a:r>
            <a:r>
              <a:rPr lang="fr-FR" dirty="0">
                <a:latin typeface="Baskerville Old Face" panose="02020602080505020303" pitchFamily="18" charset="0"/>
              </a:rPr>
              <a:t> a </a:t>
            </a:r>
            <a:r>
              <a:rPr lang="fr-FR" dirty="0" err="1">
                <a:latin typeface="Baskerville Old Face" panose="02020602080505020303" pitchFamily="18" charset="0"/>
              </a:rPr>
              <a:t>semester</a:t>
            </a:r>
            <a:r>
              <a:rPr lang="fr-FR" dirty="0">
                <a:latin typeface="Baskerville Old Face" panose="02020602080505020303" pitchFamily="18" charset="0"/>
              </a:rPr>
              <a:t> </a:t>
            </a:r>
            <a:r>
              <a:rPr lang="fr-FR" dirty="0" err="1">
                <a:latin typeface="Baskerville Old Face" panose="02020602080505020303" pitchFamily="18" charset="0"/>
              </a:rPr>
              <a:t>abroad</a:t>
            </a:r>
            <a:endParaRPr lang="fr-FR" dirty="0">
              <a:latin typeface="Baskerville Old Face" panose="02020602080505020303" pitchFamily="18" charset="0"/>
            </a:endParaRPr>
          </a:p>
          <a:p>
            <a:r>
              <a:rPr lang="fr-FR" dirty="0">
                <a:latin typeface="Baskerville Old Face" panose="02020602080505020303" pitchFamily="18" charset="0"/>
              </a:rPr>
              <a:t>-</a:t>
            </a:r>
            <a:r>
              <a:rPr lang="fr-FR" dirty="0" err="1">
                <a:latin typeface="Baskerville Old Face" panose="02020602080505020303" pitchFamily="18" charset="0"/>
              </a:rPr>
              <a:t>Meet</a:t>
            </a:r>
            <a:r>
              <a:rPr lang="fr-FR" dirty="0">
                <a:latin typeface="Baskerville Old Face" panose="02020602080505020303" pitchFamily="18" charset="0"/>
              </a:rPr>
              <a:t> new people </a:t>
            </a:r>
          </a:p>
          <a:p>
            <a:r>
              <a:rPr lang="fr-FR" dirty="0">
                <a:latin typeface="Baskerville Old Face" panose="02020602080505020303" pitchFamily="18" charset="0"/>
              </a:rPr>
              <a:t>-Discover </a:t>
            </a:r>
            <a:r>
              <a:rPr lang="fr-FR" dirty="0" err="1">
                <a:latin typeface="Baskerville Old Face" panose="02020602080505020303" pitchFamily="18" charset="0"/>
              </a:rPr>
              <a:t>other</a:t>
            </a:r>
            <a:r>
              <a:rPr lang="fr-FR" dirty="0">
                <a:latin typeface="Baskerville Old Face" panose="02020602080505020303" pitchFamily="18" charset="0"/>
              </a:rPr>
              <a:t> cultures</a:t>
            </a:r>
          </a:p>
          <a:p>
            <a:r>
              <a:rPr lang="en-US" dirty="0">
                <a:latin typeface="Baskerville Old Face" panose="02020602080505020303" pitchFamily="18" charset="0"/>
              </a:rPr>
              <a:t>-Benefit from a scholarship that covers your whole duration of stay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589974" y="2685134"/>
            <a:ext cx="269493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>
                <a:latin typeface="Baskerville Old Face" panose="02020602080505020303" pitchFamily="18" charset="0"/>
              </a:rPr>
              <a:t>You can go on an Erasmus </a:t>
            </a:r>
            <a:r>
              <a:rPr lang="fr-FR" dirty="0" err="1">
                <a:latin typeface="Baskerville Old Face" panose="02020602080505020303" pitchFamily="18" charset="0"/>
              </a:rPr>
              <a:t>funded</a:t>
            </a:r>
            <a:r>
              <a:rPr lang="fr-FR" dirty="0">
                <a:latin typeface="Baskerville Old Face" panose="02020602080505020303" pitchFamily="18" charset="0"/>
              </a:rPr>
              <a:t> program for </a:t>
            </a:r>
          </a:p>
          <a:p>
            <a:pPr algn="ctr"/>
            <a:r>
              <a:rPr lang="fr-FR" dirty="0">
                <a:latin typeface="Baskerville Old Face" panose="02020602080505020303" pitchFamily="18" charset="0"/>
              </a:rPr>
              <a:t>1 </a:t>
            </a:r>
            <a:r>
              <a:rPr lang="fr-FR" dirty="0" err="1">
                <a:latin typeface="Baskerville Old Face" panose="02020602080505020303" pitchFamily="18" charset="0"/>
              </a:rPr>
              <a:t>semester</a:t>
            </a:r>
            <a:endParaRPr lang="fr-FR" dirty="0">
              <a:latin typeface="Baskerville Old Face" panose="02020602080505020303" pitchFamily="18" charset="0"/>
            </a:endParaRPr>
          </a:p>
          <a:p>
            <a:pPr algn="ctr"/>
            <a:r>
              <a:rPr lang="fr-FR" dirty="0">
                <a:latin typeface="Baskerville Old Face" panose="02020602080505020303" pitchFamily="18" charset="0"/>
              </a:rPr>
              <a:t>NB: It </a:t>
            </a:r>
            <a:r>
              <a:rPr lang="fr-FR" dirty="0" err="1">
                <a:latin typeface="Baskerville Old Face" panose="02020602080505020303" pitchFamily="18" charset="0"/>
              </a:rPr>
              <a:t>shouldn’t</a:t>
            </a:r>
            <a:r>
              <a:rPr lang="fr-FR" dirty="0">
                <a:latin typeface="Baskerville Old Face" panose="02020602080505020303" pitchFamily="18" charset="0"/>
              </a:rPr>
              <a:t> </a:t>
            </a:r>
            <a:r>
              <a:rPr lang="fr-FR" dirty="0" err="1">
                <a:latin typeface="Baskerville Old Face" panose="02020602080505020303" pitchFamily="18" charset="0"/>
              </a:rPr>
              <a:t>be</a:t>
            </a:r>
            <a:r>
              <a:rPr lang="fr-FR" dirty="0">
                <a:latin typeface="Baskerville Old Face" panose="02020602080505020303" pitchFamily="18" charset="0"/>
              </a:rPr>
              <a:t> </a:t>
            </a:r>
            <a:r>
              <a:rPr lang="fr-FR" dirty="0" err="1">
                <a:latin typeface="Baskerville Old Face" panose="02020602080505020303" pitchFamily="18" charset="0"/>
              </a:rPr>
              <a:t>your</a:t>
            </a:r>
            <a:r>
              <a:rPr lang="fr-FR" dirty="0">
                <a:latin typeface="Baskerville Old Face" panose="02020602080505020303" pitchFamily="18" charset="0"/>
              </a:rPr>
              <a:t> 1st </a:t>
            </a:r>
            <a:r>
              <a:rPr lang="fr-FR" dirty="0" err="1">
                <a:latin typeface="Baskerville Old Face" panose="02020602080505020303" pitchFamily="18" charset="0"/>
              </a:rPr>
              <a:t>year</a:t>
            </a:r>
            <a:r>
              <a:rPr lang="fr-FR" dirty="0">
                <a:latin typeface="Baskerville Old Face" panose="02020602080505020303" pitchFamily="18" charset="0"/>
              </a:rPr>
              <a:t> of </a:t>
            </a:r>
            <a:r>
              <a:rPr lang="fr-FR" dirty="0" err="1">
                <a:latin typeface="Baskerville Old Face" panose="02020602080505020303" pitchFamily="18" charset="0"/>
              </a:rPr>
              <a:t>studies</a:t>
            </a:r>
            <a:r>
              <a:rPr lang="fr-FR">
                <a:latin typeface="Baskerville Old Face" panose="02020602080505020303" pitchFamily="18" charset="0"/>
              </a:rPr>
              <a:t> or </a:t>
            </a:r>
            <a:r>
              <a:rPr lang="fr-FR" dirty="0" err="1">
                <a:latin typeface="Baskerville Old Face" panose="02020602080505020303" pitchFamily="18" charset="0"/>
              </a:rPr>
              <a:t>your</a:t>
            </a:r>
            <a:r>
              <a:rPr lang="fr-FR" dirty="0">
                <a:latin typeface="Baskerville Old Face" panose="02020602080505020303" pitchFamily="18" charset="0"/>
              </a:rPr>
              <a:t> last </a:t>
            </a:r>
            <a:r>
              <a:rPr lang="fr-FR" dirty="0" err="1">
                <a:latin typeface="Baskerville Old Face" panose="02020602080505020303" pitchFamily="18" charset="0"/>
              </a:rPr>
              <a:t>semester</a:t>
            </a:r>
            <a:r>
              <a:rPr lang="fr-FR" dirty="0">
                <a:latin typeface="Baskerville Old Face" panose="02020602080505020303" pitchFamily="18" charset="0"/>
              </a:rPr>
              <a:t> of </a:t>
            </a:r>
            <a:r>
              <a:rPr lang="fr-FR" dirty="0" err="1">
                <a:latin typeface="Baskerville Old Face" panose="02020602080505020303" pitchFamily="18" charset="0"/>
              </a:rPr>
              <a:t>studies</a:t>
            </a:r>
            <a:endParaRPr lang="fr-FR" dirty="0">
              <a:latin typeface="Baskerville Old Face" panose="02020602080505020303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8300385" y="2825644"/>
            <a:ext cx="269286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latin typeface="Baskerville Old Face" panose="02020602080505020303" pitchFamily="18" charset="0"/>
              </a:rPr>
              <a:t>-Ticket </a:t>
            </a:r>
            <a:r>
              <a:rPr lang="fr-FR" dirty="0" err="1">
                <a:latin typeface="Baskerville Old Face" panose="02020602080505020303" pitchFamily="18" charset="0"/>
              </a:rPr>
              <a:t>fees</a:t>
            </a:r>
            <a:r>
              <a:rPr lang="fr-FR" dirty="0">
                <a:latin typeface="Baskerville Old Face" panose="02020602080505020303" pitchFamily="18" charset="0"/>
              </a:rPr>
              <a:t> (</a:t>
            </a:r>
            <a:r>
              <a:rPr lang="fr-FR" dirty="0" err="1">
                <a:latin typeface="Baskerville Old Face" panose="02020602080505020303" pitchFamily="18" charset="0"/>
              </a:rPr>
              <a:t>Around</a:t>
            </a:r>
            <a:r>
              <a:rPr lang="fr-FR" dirty="0">
                <a:latin typeface="Baskerville Old Face" panose="02020602080505020303" pitchFamily="18" charset="0"/>
              </a:rPr>
              <a:t> 365 euros) </a:t>
            </a:r>
          </a:p>
          <a:p>
            <a:r>
              <a:rPr lang="fr-FR" dirty="0">
                <a:latin typeface="Baskerville Old Face" panose="02020602080505020303" pitchFamily="18" charset="0"/>
              </a:rPr>
              <a:t>-</a:t>
            </a:r>
            <a:r>
              <a:rPr lang="fr-FR" dirty="0" err="1">
                <a:latin typeface="Baskerville Old Face" panose="02020602080505020303" pitchFamily="18" charset="0"/>
              </a:rPr>
              <a:t>Between</a:t>
            </a:r>
            <a:r>
              <a:rPr lang="fr-FR" dirty="0">
                <a:latin typeface="Baskerville Old Face" panose="02020602080505020303" pitchFamily="18" charset="0"/>
              </a:rPr>
              <a:t> 650 and 800 euros per </a:t>
            </a:r>
            <a:r>
              <a:rPr lang="fr-FR" dirty="0" err="1">
                <a:latin typeface="Baskerville Old Face" panose="02020602080505020303" pitchFamily="18" charset="0"/>
              </a:rPr>
              <a:t>month</a:t>
            </a:r>
            <a:endParaRPr lang="en-US" dirty="0">
              <a:latin typeface="Baskerville Old Face" panose="02020602080505020303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85193" y="5807492"/>
            <a:ext cx="11350689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fr-FR" dirty="0">
                <a:latin typeface="Baskerville Old Face" panose="02020602080505020303" pitchFamily="18" charset="0"/>
              </a:rPr>
              <a:t>To </a:t>
            </a:r>
            <a:r>
              <a:rPr lang="fr-FR" dirty="0" err="1">
                <a:latin typeface="Baskerville Old Face" panose="02020602080505020303" pitchFamily="18" charset="0"/>
              </a:rPr>
              <a:t>apply</a:t>
            </a:r>
            <a:r>
              <a:rPr lang="fr-FR" dirty="0">
                <a:latin typeface="Baskerville Old Face" panose="02020602080505020303" pitchFamily="18" charset="0"/>
              </a:rPr>
              <a:t> for a </a:t>
            </a:r>
            <a:r>
              <a:rPr lang="fr-FR" dirty="0" err="1">
                <a:latin typeface="Baskerville Old Face" panose="02020602080505020303" pitchFamily="18" charset="0"/>
              </a:rPr>
              <a:t>scholarship</a:t>
            </a:r>
            <a:r>
              <a:rPr lang="fr-FR" dirty="0">
                <a:latin typeface="Baskerville Old Face" panose="02020602080505020303" pitchFamily="18" charset="0"/>
              </a:rPr>
              <a:t> at Peter </a:t>
            </a:r>
            <a:r>
              <a:rPr lang="fr-FR" dirty="0" err="1">
                <a:latin typeface="Baskerville Old Face" panose="02020602080505020303" pitchFamily="18" charset="0"/>
              </a:rPr>
              <a:t>Pazmany</a:t>
            </a:r>
            <a:r>
              <a:rPr lang="fr-FR" dirty="0">
                <a:latin typeface="Baskerville Old Face" panose="02020602080505020303" pitchFamily="18" charset="0"/>
              </a:rPr>
              <a:t> </a:t>
            </a:r>
            <a:r>
              <a:rPr lang="fr-FR" dirty="0" err="1">
                <a:latin typeface="Baskerville Old Face" panose="02020602080505020303" pitchFamily="18" charset="0"/>
              </a:rPr>
              <a:t>Catholic</a:t>
            </a:r>
            <a:r>
              <a:rPr lang="fr-FR" dirty="0">
                <a:latin typeface="Baskerville Old Face" panose="02020602080505020303" pitchFamily="18" charset="0"/>
              </a:rPr>
              <a:t> </a:t>
            </a:r>
            <a:r>
              <a:rPr lang="fr-FR" dirty="0" err="1">
                <a:latin typeface="Baskerville Old Face" panose="02020602080505020303" pitchFamily="18" charset="0"/>
              </a:rPr>
              <a:t>University</a:t>
            </a:r>
            <a:r>
              <a:rPr lang="fr-FR" dirty="0">
                <a:latin typeface="Baskerville Old Face" panose="02020602080505020303" pitchFamily="18" charset="0"/>
              </a:rPr>
              <a:t>, </a:t>
            </a:r>
            <a:r>
              <a:rPr lang="fr-FR" dirty="0" err="1">
                <a:latin typeface="Baskerville Old Face" panose="02020602080505020303" pitchFamily="18" charset="0"/>
              </a:rPr>
              <a:t>please</a:t>
            </a:r>
            <a:r>
              <a:rPr lang="fr-FR" dirty="0">
                <a:latin typeface="Baskerville Old Face" panose="02020602080505020303" pitchFamily="18" charset="0"/>
              </a:rPr>
              <a:t> click </a:t>
            </a:r>
            <a:r>
              <a:rPr lang="fr-FR" dirty="0" err="1">
                <a:latin typeface="Baskerville Old Face" panose="02020602080505020303" pitchFamily="18" charset="0"/>
                <a:hlinkClick r:id="rId3"/>
              </a:rPr>
              <a:t>here</a:t>
            </a:r>
            <a:endParaRPr lang="en-US" dirty="0">
              <a:latin typeface="Baskerville Old Face" panose="02020602080505020303" pitchFamily="18" charset="0"/>
            </a:endParaRPr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77219" y="527497"/>
            <a:ext cx="3675592" cy="748091"/>
          </a:xfrm>
          <a:prstGeom prst="rect">
            <a:avLst/>
          </a:prstGeom>
        </p:spPr>
      </p:pic>
      <p:sp>
        <p:nvSpPr>
          <p:cNvPr id="17" name="TextBox 16"/>
          <p:cNvSpPr txBox="1"/>
          <p:nvPr/>
        </p:nvSpPr>
        <p:spPr>
          <a:xfrm>
            <a:off x="424544" y="1437443"/>
            <a:ext cx="114113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                       </a:t>
            </a:r>
            <a:r>
              <a:rPr lang="fr-FR" sz="2400" dirty="0">
                <a:latin typeface="Baskerville Old Face" panose="02020602080505020303" pitchFamily="18" charset="0"/>
              </a:rPr>
              <a:t>Peter </a:t>
            </a:r>
            <a:r>
              <a:rPr lang="fr-FR" sz="2400" dirty="0" err="1">
                <a:latin typeface="Baskerville Old Face" panose="02020602080505020303" pitchFamily="18" charset="0"/>
              </a:rPr>
              <a:t>Pazmany</a:t>
            </a:r>
            <a:r>
              <a:rPr lang="fr-FR" sz="2400" dirty="0">
                <a:latin typeface="Baskerville Old Face" panose="02020602080505020303" pitchFamily="18" charset="0"/>
              </a:rPr>
              <a:t> </a:t>
            </a:r>
            <a:r>
              <a:rPr lang="fr-FR" sz="2400" dirty="0" err="1">
                <a:latin typeface="Baskerville Old Face" panose="02020602080505020303" pitchFamily="18" charset="0"/>
              </a:rPr>
              <a:t>Catholic</a:t>
            </a:r>
            <a:r>
              <a:rPr lang="fr-FR" sz="2400" dirty="0">
                <a:latin typeface="Baskerville Old Face" panose="02020602080505020303" pitchFamily="18" charset="0"/>
              </a:rPr>
              <a:t> </a:t>
            </a:r>
            <a:r>
              <a:rPr lang="fr-FR" sz="2400" dirty="0" err="1">
                <a:latin typeface="Baskerville Old Face" panose="02020602080505020303" pitchFamily="18" charset="0"/>
              </a:rPr>
              <a:t>University</a:t>
            </a:r>
            <a:r>
              <a:rPr lang="fr-FR" sz="2400" dirty="0">
                <a:latin typeface="Baskerville Old Face" panose="02020602080505020303" pitchFamily="18" charset="0"/>
              </a:rPr>
              <a:t> – Open Call for Law S</a:t>
            </a:r>
            <a:r>
              <a:rPr lang="fr-FR" sz="2400">
                <a:latin typeface="Baskerville Old Face" panose="02020602080505020303" pitchFamily="18" charset="0"/>
              </a:rPr>
              <a:t>tudents</a:t>
            </a:r>
            <a:r>
              <a:rPr lang="fr-FR" sz="2400" dirty="0">
                <a:latin typeface="Baskerville Old Face" panose="02020602080505020303" pitchFamily="18" charset="0"/>
              </a:rPr>
              <a:t> for 2020-2021 </a:t>
            </a:r>
            <a:endParaRPr lang="en-US" sz="2400" dirty="0">
              <a:latin typeface="Baskerville Old Face" panose="02020602080505020303" pitchFamily="18" charset="0"/>
            </a:endParaRPr>
          </a:p>
        </p:txBody>
      </p:sp>
      <p:sp>
        <p:nvSpPr>
          <p:cNvPr id="18" name="TextBox 15"/>
          <p:cNvSpPr txBox="1"/>
          <p:nvPr/>
        </p:nvSpPr>
        <p:spPr>
          <a:xfrm>
            <a:off x="533556" y="5502864"/>
            <a:ext cx="187904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1600" dirty="0">
                <a:latin typeface="Baskerville Old Face" panose="02020602080505020303" pitchFamily="18" charset="0"/>
              </a:rPr>
              <a:t>HOW TO APPLY?</a:t>
            </a:r>
            <a:endParaRPr lang="en-US" sz="1600" dirty="0">
              <a:latin typeface="Baskerville Old Face" panose="02020602080505020303" pitchFamily="18" charset="0"/>
            </a:endParaRPr>
          </a:p>
        </p:txBody>
      </p:sp>
      <p:pic>
        <p:nvPicPr>
          <p:cNvPr id="21" name="Picture 20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08173" y="128092"/>
            <a:ext cx="1932847" cy="13806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17019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120</Words>
  <Application>Microsoft Office PowerPoint</Application>
  <PresentationFormat>Widescreen</PresentationFormat>
  <Paragraphs>15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Baskerville Old Face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Corentin E. Carret</dc:creator>
  <cp:lastModifiedBy>Sandy Belle Milan</cp:lastModifiedBy>
  <cp:revision>6</cp:revision>
  <dcterms:created xsi:type="dcterms:W3CDTF">2020-08-28T07:18:24Z</dcterms:created>
  <dcterms:modified xsi:type="dcterms:W3CDTF">2020-09-24T09:07:08Z</dcterms:modified>
</cp:coreProperties>
</file>